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3"/>
  </p:handoutMasterIdLst>
  <p:sldIdLst>
    <p:sldId id="375" r:id="rId2"/>
    <p:sldId id="305" r:id="rId3"/>
    <p:sldId id="384" r:id="rId4"/>
    <p:sldId id="273" r:id="rId5"/>
    <p:sldId id="298" r:id="rId6"/>
    <p:sldId id="406" r:id="rId7"/>
    <p:sldId id="303" r:id="rId8"/>
    <p:sldId id="304" r:id="rId9"/>
    <p:sldId id="407" r:id="rId10"/>
    <p:sldId id="408" r:id="rId11"/>
    <p:sldId id="40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993" autoAdjust="0"/>
  </p:normalViewPr>
  <p:slideViewPr>
    <p:cSldViewPr snapToGrid="0" snapToObjects="1">
      <p:cViewPr varScale="1">
        <p:scale>
          <a:sx n="75" d="100"/>
          <a:sy n="75" d="100"/>
        </p:scale>
        <p:origin x="67" y="408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/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2400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8806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E583C8-CCA8-BB4A-B8AA-4ED85B62E67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65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764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noProof="0" smtClean="0"/>
              <a:t>12/28/2024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1658836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165883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165883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871764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87720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87720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0891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63" r:id="rId14"/>
    <p:sldLayoutId id="2147483683" r:id="rId15"/>
    <p:sldLayoutId id="2147483685" r:id="rId16"/>
    <p:sldLayoutId id="2147483684" r:id="rId17"/>
    <p:sldLayoutId id="2147483680" r:id="rId18"/>
    <p:sldLayoutId id="2147483691" r:id="rId19"/>
    <p:sldLayoutId id="2147483692" r:id="rId20"/>
    <p:sldLayoutId id="2147483693" r:id="rId21"/>
    <p:sldLayoutId id="2147483694" r:id="rId22"/>
    <p:sldLayoutId id="2147483688" r:id="rId23"/>
    <p:sldLayoutId id="2147483687" r:id="rId24"/>
    <p:sldLayoutId id="2147483689" r:id="rId25"/>
    <p:sldLayoutId id="2147483690" r:id="rId26"/>
    <p:sldLayoutId id="2147483695" r:id="rId27"/>
    <p:sldLayoutId id="2147483696" r:id="rId28"/>
    <p:sldLayoutId id="2147483697" r:id="rId29"/>
    <p:sldLayoutId id="2147483698" r:id="rId30"/>
    <p:sldLayoutId id="2147483667" r:id="rId31"/>
    <p:sldLayoutId id="2147483703" r:id="rId32"/>
    <p:sldLayoutId id="2147483704" r:id="rId33"/>
    <p:sldLayoutId id="2147483705" r:id="rId34"/>
    <p:sldLayoutId id="2147483706" r:id="rId35"/>
    <p:sldLayoutId id="2147483668" r:id="rId36"/>
    <p:sldLayoutId id="2147483700" r:id="rId37"/>
    <p:sldLayoutId id="2147483699" r:id="rId38"/>
    <p:sldLayoutId id="2147483701" r:id="rId39"/>
    <p:sldLayoutId id="2147483702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Woman on tablet 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2" r="4632"/>
          <a:stretch/>
        </p:blipFill>
        <p:spPr>
          <a:xfrm>
            <a:off x="1134319" y="0"/>
            <a:ext cx="11057681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6"/>
            <a:ext cx="4179375" cy="356462"/>
          </a:xfrm>
        </p:spPr>
        <p:txBody>
          <a:bodyPr/>
          <a:lstStyle/>
          <a:p>
            <a:r>
              <a:rPr lang="en-US" dirty="0"/>
              <a:t>Made by ANUSHKA BANSAL</a:t>
            </a:r>
            <a:endParaRPr lang="id-ID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Sustainable Cloud </a:t>
            </a:r>
            <a:r>
              <a:rPr lang="en-US" dirty="0" err="1"/>
              <a:t>ComputingBest</a:t>
            </a:r>
            <a:r>
              <a:rPr lang="en-US" dirty="0"/>
              <a:t> Practices and Innovations</a:t>
            </a:r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ud shaped hard drive with cables">
            <a:extLst>
              <a:ext uri="{FF2B5EF4-FFF2-40B4-BE49-F238E27FC236}">
                <a16:creationId xmlns:a16="http://schemas.microsoft.com/office/drawing/2014/main" id="{A4D9255E-4E4B-4720-E9EA-B2D89D7A3C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268" r="30819" b="1"/>
          <a:stretch/>
        </p:blipFill>
        <p:spPr>
          <a:xfrm>
            <a:off x="-2946" y="10"/>
            <a:ext cx="6098946" cy="685799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08D60-DF30-639E-6CC0-A83CB16C464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487905" y="5286196"/>
            <a:ext cx="4179375" cy="356462"/>
          </a:xfrm>
        </p:spPr>
        <p:txBody>
          <a:bodyPr>
            <a:normAutofit/>
          </a:bodyPr>
          <a:lstStyle/>
          <a:p>
            <a:r>
              <a:rPr lang="en-IN" sz="1500"/>
              <a:t>Leading Sustainable Practices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5E0F6C-D77E-AD42-3A78-F2687C6C7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anchor="b">
            <a:normAutofit/>
          </a:bodyPr>
          <a:lstStyle/>
          <a:p>
            <a:r>
              <a:rPr lang="en-US" sz="4400"/>
              <a:t>Case Study and Success Story</a:t>
            </a:r>
            <a:endParaRPr lang="en-IN" sz="440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9F879EF-3386-0278-404E-0982601DCC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r>
              <a:rPr lang="en-US" sz="3600" dirty="0"/>
              <a:t>Examining companies that have implemented leading sustainable practices in cloud computing, including energy- efficient servers, renewable energy sources, and waste reduction initiatives.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8217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3FBCF-A2B3-BF08-24C4-41FBBB2AA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5"/>
            <a:ext cx="10115219" cy="1002552"/>
          </a:xfrm>
        </p:spPr>
        <p:txBody>
          <a:bodyPr anchor="b">
            <a:normAutofit/>
          </a:bodyPr>
          <a:lstStyle/>
          <a:p>
            <a:r>
              <a:rPr lang="en-IN" dirty="0"/>
              <a:t>Thanks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B2469-9001-B5F8-98CB-6ACF9B5A6F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anchor="t">
            <a:normAutofit/>
          </a:bodyPr>
          <a:lstStyle/>
          <a:p>
            <a:r>
              <a:rPr lang="en-IN" dirty="0"/>
              <a:t>&lt;ANUSHKA BANSAL&gt;</a:t>
            </a:r>
          </a:p>
        </p:txBody>
      </p:sp>
    </p:spTree>
    <p:extLst>
      <p:ext uri="{BB962C8B-B14F-4D97-AF65-F5344CB8AC3E}">
        <p14:creationId xmlns:p14="http://schemas.microsoft.com/office/powerpoint/2010/main" val="350952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Content slide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Environmental Impact of Cloud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Sustainable Practices in Cloud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Green Cloud Computing Innovations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Policies and Regulations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Directions in Sustainable Cloud Computing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9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Environmental Impact of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3E69B71-5849-7541-ADEA-D19838B3C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321" y="339645"/>
            <a:ext cx="10134369" cy="1002552"/>
          </a:xfrm>
        </p:spPr>
        <p:txBody>
          <a:bodyPr anchor="b">
            <a:normAutofit/>
          </a:bodyPr>
          <a:lstStyle/>
          <a:p>
            <a:r>
              <a:rPr lang="en-US" sz="3100" dirty="0"/>
              <a:t>Carbon Footprint in Data Centers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71A034-1CDF-8B46-90C5-63321B0C9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200"/>
              <a:t>Energy Consumption Trends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/>
              <a:t>Energy consumption trends in data centers focus on the increased demand for energy due to scaling operations and the efforts to optimize energy efficiency.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200"/>
          </a:p>
          <a:p>
            <a:pPr marL="0" indent="0">
              <a:lnSpc>
                <a:spcPct val="90000"/>
              </a:lnSpc>
              <a:buNone/>
            </a:pPr>
            <a:endParaRPr lang="en-US" sz="1200"/>
          </a:p>
          <a:p>
            <a:pPr marL="0" indent="0">
              <a:lnSpc>
                <a:spcPct val="90000"/>
              </a:lnSpc>
              <a:buNone/>
            </a:pPr>
            <a:r>
              <a:rPr lang="en-US" sz="1200"/>
              <a:t>Carbon Offset Programs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/>
              <a:t>Carbon offset programs are initiatives that compensate for emissions produced by data centers through investments in renewable energy, reforestation, and other carbon reduction projects.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200"/>
          </a:p>
          <a:p>
            <a:pPr marL="0" indent="0">
              <a:lnSpc>
                <a:spcPct val="90000"/>
              </a:lnSpc>
              <a:buNone/>
            </a:pPr>
            <a:r>
              <a:rPr lang="en-US" sz="1200"/>
              <a:t>Renewable Energy Integration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/>
              <a:t>Renewable energy integration involves the adoption of solar, wind, and other renewable sources to power data centers, reducing reliance on fossil fuels and cutting carbon emissions.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200"/>
          </a:p>
          <a:p>
            <a:pPr marL="0" indent="0">
              <a:lnSpc>
                <a:spcPct val="90000"/>
              </a:lnSpc>
              <a:buNone/>
            </a:pPr>
            <a:endParaRPr lang="en-US" sz="1200"/>
          </a:p>
        </p:txBody>
      </p:sp>
      <p:pic>
        <p:nvPicPr>
          <p:cNvPr id="26" name="Picture Placeholder 7" descr="A group of people putting thier hands in a pile ">
            <a:extLst>
              <a:ext uri="{FF2B5EF4-FFF2-40B4-BE49-F238E27FC236}">
                <a16:creationId xmlns:a16="http://schemas.microsoft.com/office/drawing/2014/main" id="{F052F1AC-BE37-2941-839E-B43E10537A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51" r="24107"/>
          <a:stretch/>
        </p:blipFill>
        <p:spPr>
          <a:xfrm>
            <a:off x="7067963" y="2330824"/>
            <a:ext cx="4693727" cy="3846139"/>
          </a:xfrm>
          <a:noFill/>
        </p:spPr>
      </p:pic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CCAEF3D-CFEF-A35C-6B7A-7062B1C6E6B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D92D7B87-E7C1-4B52-12C5-0A6B03668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2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7482" y="910096"/>
            <a:ext cx="10134369" cy="1002552"/>
          </a:xfrm>
        </p:spPr>
        <p:txBody>
          <a:bodyPr/>
          <a:lstStyle/>
          <a:p>
            <a:r>
              <a:rPr lang="en-US" dirty="0"/>
              <a:t>Carbon Footprint in Data Centers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15FCB-0039-EF4F-AFE0-33905D919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2273" y="3429000"/>
            <a:ext cx="4693727" cy="3846139"/>
          </a:xfrm>
        </p:spPr>
        <p:txBody>
          <a:bodyPr/>
          <a:lstStyle/>
          <a:p>
            <a:r>
              <a:rPr lang="en-US" dirty="0"/>
              <a:t>Recycling programs aim to mitigate the environmental impact of e- waste by properly recycling and reusing hardware components from decommissioned data center equipment.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1E23B57-A482-8F4B-9021-86FE326A6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3345892"/>
            <a:ext cx="4693727" cy="3846139"/>
          </a:xfrm>
        </p:spPr>
        <p:txBody>
          <a:bodyPr/>
          <a:lstStyle/>
          <a:p>
            <a:r>
              <a:rPr lang="en-US" dirty="0"/>
              <a:t>Equipment lifecycle management focuses on extending the life of hardware through maintenance, refurbishment, and efficient upgrades to reduce waste and resource usage.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0150DF7-4A8B-444C-8CA1-24A9B9191B8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2333282"/>
            <a:ext cx="4672156" cy="823912"/>
          </a:xfrm>
        </p:spPr>
        <p:txBody>
          <a:bodyPr/>
          <a:lstStyle/>
          <a:p>
            <a:pPr lvl="0"/>
            <a:r>
              <a:rPr lang="en-US" dirty="0"/>
              <a:t>Recycling Programs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218E33-9E8A-D249-93A7-9EDFE3BEA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26686" y="2333282"/>
            <a:ext cx="4695165" cy="823912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Equipment Lifecycle Management</a:t>
            </a:r>
          </a:p>
        </p:txBody>
      </p:sp>
    </p:spTree>
    <p:extLst>
      <p:ext uri="{BB962C8B-B14F-4D97-AF65-F5344CB8AC3E}">
        <p14:creationId xmlns:p14="http://schemas.microsoft.com/office/powerpoint/2010/main" val="3843284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7" descr="Woman working at office late at night">
            <a:extLst>
              <a:ext uri="{FF2B5EF4-FFF2-40B4-BE49-F238E27FC236}">
                <a16:creationId xmlns:a16="http://schemas.microsoft.com/office/drawing/2014/main" id="{B7E68695-0DB5-1946-B945-66E677B112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92" r="4692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0562" y="3149956"/>
            <a:ext cx="4890577" cy="1002552"/>
          </a:xfrm>
        </p:spPr>
        <p:txBody>
          <a:bodyPr/>
          <a:lstStyle/>
          <a:p>
            <a:r>
              <a:rPr lang="en-US" dirty="0"/>
              <a:t>Sustainable Practices in Cloud Services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u="sng" dirty="0"/>
              <a:t>Cooling Systems Innovations</a:t>
            </a:r>
          </a:p>
          <a:p>
            <a:r>
              <a:rPr lang="en-US" dirty="0"/>
              <a:t>Innovative cooling systems, such as liquid cooling and advanced airflow management, significantly reduce energy consumption in data centers, improving overall efficiency.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u="sng" dirty="0"/>
              <a:t>Power Usage Effectiveness (PUE) Metrics</a:t>
            </a:r>
          </a:p>
          <a:p>
            <a:r>
              <a:rPr lang="en-US" dirty="0"/>
              <a:t>PUE metrics help measure the efficiency of data center energy usage, with a lower PUE indicating higher energy efficiency and better use of power resources.</a:t>
            </a:r>
          </a:p>
          <a:p>
            <a:endParaRPr lang="en-US" dirty="0"/>
          </a:p>
          <a:p>
            <a:r>
              <a:rPr lang="en-US" b="1" u="sng" dirty="0"/>
              <a:t>Virtualization Techniques</a:t>
            </a:r>
          </a:p>
          <a:p>
            <a:r>
              <a:rPr lang="en-US" dirty="0"/>
              <a:t>Virtualization allows multiple virtual servers to run on a single physical server, optimizing hardware usage and reducing the overall power consumption of data centers.</a:t>
            </a:r>
          </a:p>
        </p:txBody>
      </p:sp>
    </p:spTree>
    <p:extLst>
      <p:ext uri="{BB962C8B-B14F-4D97-AF65-F5344CB8AC3E}">
        <p14:creationId xmlns:p14="http://schemas.microsoft.com/office/powerpoint/2010/main" val="3072874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5ECE-2D45-764D-A434-EA4997A38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8135" y="1071682"/>
            <a:ext cx="3289100" cy="637507"/>
          </a:xfrm>
        </p:spPr>
        <p:txBody>
          <a:bodyPr/>
          <a:lstStyle/>
          <a:p>
            <a:r>
              <a:rPr lang="en-US" sz="3200" dirty="0"/>
              <a:t>Optimizing Resource Allocation</a:t>
            </a:r>
          </a:p>
        </p:txBody>
      </p:sp>
      <p:pic>
        <p:nvPicPr>
          <p:cNvPr id="7" name="Picture Placeholder 6" descr="A group of people sitting at a table">
            <a:extLst>
              <a:ext uri="{FF2B5EF4-FFF2-40B4-BE49-F238E27FC236}">
                <a16:creationId xmlns:a16="http://schemas.microsoft.com/office/drawing/2014/main" id="{172E1B30-93CD-465A-917F-9412412588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</a:blip>
          <a:srcRect l="16549" r="1654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793FCB-1E30-FBFB-A853-4DF453DD27F3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1410689" y="2346753"/>
            <a:ext cx="3186478" cy="354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Dynamic scaling involves automatically adjusting the capacity of resources based on current demand, ensuring efficient usage and reducing unnecessary energy consumption.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Auto- scaling policies predefine rules for scaling resources up or down, enabling seamless adaptation to workload changes and optimizing resource utilization while conserving energy.</a:t>
            </a:r>
          </a:p>
        </p:txBody>
      </p:sp>
    </p:spTree>
    <p:extLst>
      <p:ext uri="{BB962C8B-B14F-4D97-AF65-F5344CB8AC3E}">
        <p14:creationId xmlns:p14="http://schemas.microsoft.com/office/powerpoint/2010/main" val="3480697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0896" y="950388"/>
            <a:ext cx="10113030" cy="1002552"/>
          </a:xfrm>
        </p:spPr>
        <p:txBody>
          <a:bodyPr/>
          <a:lstStyle/>
          <a:p>
            <a:r>
              <a:rPr lang="en-US" sz="3600" dirty="0"/>
              <a:t>Green Cloud Computing Innovations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Renewable Energy Initiatives:</a:t>
            </a:r>
            <a:endParaRPr lang="en-US" dirty="0"/>
          </a:p>
        </p:txBody>
      </p:sp>
      <p:pic>
        <p:nvPicPr>
          <p:cNvPr id="82" name="Picture Placeholder 81" descr="icon&#10;">
            <a:extLst>
              <a:ext uri="{FF2B5EF4-FFF2-40B4-BE49-F238E27FC236}">
                <a16:creationId xmlns:a16="http://schemas.microsoft.com/office/drawing/2014/main" id="{BB002EF1-9F25-2D40-B395-99B429C0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  <p:pic>
        <p:nvPicPr>
          <p:cNvPr id="95" name="Picture Placeholder 94" descr="icon&#10;">
            <a:extLst>
              <a:ext uri="{FF2B5EF4-FFF2-40B4-BE49-F238E27FC236}">
                <a16:creationId xmlns:a16="http://schemas.microsoft.com/office/drawing/2014/main" id="{22846FFF-A603-9047-B91F-1BBE3D044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pic>
        <p:nvPicPr>
          <p:cNvPr id="117" name="Picture Placeholder 116" descr="icon&#10;">
            <a:extLst>
              <a:ext uri="{FF2B5EF4-FFF2-40B4-BE49-F238E27FC236}">
                <a16:creationId xmlns:a16="http://schemas.microsoft.com/office/drawing/2014/main" id="{9F6066D9-99C1-EA49-8232-E0CF4DFA902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27" b="427"/>
          <a:stretch>
            <a:fillRect/>
          </a:stretch>
        </p:blipFill>
        <p:spPr/>
      </p:pic>
      <p:pic>
        <p:nvPicPr>
          <p:cNvPr id="119" name="Picture Placeholder 118" descr="icon&#10;">
            <a:extLst>
              <a:ext uri="{FF2B5EF4-FFF2-40B4-BE49-F238E27FC236}">
                <a16:creationId xmlns:a16="http://schemas.microsoft.com/office/drawing/2014/main" id="{99C18B90-BB12-654C-AF46-B1098A1726C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427" b="427"/>
          <a:stretch>
            <a:fillRect/>
          </a:stretch>
        </p:blipFill>
        <p:spPr/>
      </p:pic>
      <p:pic>
        <p:nvPicPr>
          <p:cNvPr id="121" name="Picture Placeholder 120" descr="icon&#10;">
            <a:extLst>
              <a:ext uri="{FF2B5EF4-FFF2-40B4-BE49-F238E27FC236}">
                <a16:creationId xmlns:a16="http://schemas.microsoft.com/office/drawing/2014/main" id="{4159F782-00CB-DC43-A1FC-7C2466361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214" b="214"/>
          <a:stretch>
            <a:fillRect/>
          </a:stretch>
        </p:blipFill>
        <p:spPr/>
      </p:pic>
      <p:sp>
        <p:nvSpPr>
          <p:cNvPr id="267" name="Text Placeholder 266">
            <a:extLst>
              <a:ext uri="{FF2B5EF4-FFF2-40B4-BE49-F238E27FC236}">
                <a16:creationId xmlns:a16="http://schemas.microsoft.com/office/drawing/2014/main" id="{A694244C-EAE8-E84A-9A3B-8D12C1A547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Solar- powered data centers leverage photovoltaic panels to convert sunlight into electricity, significantly reducing dependency on fossil fuels and minimizing carbon footprints.</a:t>
            </a:r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id="{2FC5F420-06C1-8C4F-9332-B0D58D4733C9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/>
              <a:t>Solar-Powered Data Centers</a:t>
            </a:r>
          </a:p>
        </p:txBody>
      </p:sp>
      <p:sp>
        <p:nvSpPr>
          <p:cNvPr id="293" name="Text Placeholder 292">
            <a:extLst>
              <a:ext uri="{FF2B5EF4-FFF2-40B4-BE49-F238E27FC236}">
                <a16:creationId xmlns:a16="http://schemas.microsoft.com/office/drawing/2014/main" id="{95FAB652-3154-9344-A0FB-A255D42D5CC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AI and machine learning applications optimize energy consumption by predicting demand, automatically adjusting cooling systems, and ensuring optimal resource use within data centers.</a:t>
            </a:r>
          </a:p>
        </p:txBody>
      </p:sp>
      <p:sp>
        <p:nvSpPr>
          <p:cNvPr id="294" name="Text Placeholder 293">
            <a:extLst>
              <a:ext uri="{FF2B5EF4-FFF2-40B4-BE49-F238E27FC236}">
                <a16:creationId xmlns:a16="http://schemas.microsoft.com/office/drawing/2014/main" id="{98606489-5891-5241-A48C-BB3725C75A3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29001"/>
            <a:ext cx="3995036" cy="434742"/>
          </a:xfrm>
        </p:spPr>
        <p:txBody>
          <a:bodyPr/>
          <a:lstStyle/>
          <a:p>
            <a:r>
              <a:rPr lang="en-US" sz="1400" dirty="0"/>
              <a:t>AI and Machine Learning Application</a:t>
            </a:r>
          </a:p>
        </p:txBody>
      </p:sp>
      <p:sp>
        <p:nvSpPr>
          <p:cNvPr id="295" name="Text Placeholder 294">
            <a:extLst>
              <a:ext uri="{FF2B5EF4-FFF2-40B4-BE49-F238E27FC236}">
                <a16:creationId xmlns:a16="http://schemas.microsoft.com/office/drawing/2014/main" id="{2A38F4C8-B925-E44A-8AEB-4EA4469EA6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Predictive analytics for energy savings involves using data analysis to forecast energy needs and proactively manage resources, resulting in improved efficiency and reduced energy waste.</a:t>
            </a:r>
          </a:p>
        </p:txBody>
      </p:sp>
      <p:sp>
        <p:nvSpPr>
          <p:cNvPr id="296" name="Text Placeholder 295">
            <a:extLst>
              <a:ext uri="{FF2B5EF4-FFF2-40B4-BE49-F238E27FC236}">
                <a16:creationId xmlns:a16="http://schemas.microsoft.com/office/drawing/2014/main" id="{A085C71C-38D8-D24F-98A3-15D7868C8C19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sz="1600" dirty="0"/>
              <a:t>Predictive Analytics for Energy Savings</a:t>
            </a:r>
          </a:p>
        </p:txBody>
      </p:sp>
      <p:sp>
        <p:nvSpPr>
          <p:cNvPr id="299" name="Text Placeholder 298">
            <a:extLst>
              <a:ext uri="{FF2B5EF4-FFF2-40B4-BE49-F238E27FC236}">
                <a16:creationId xmlns:a16="http://schemas.microsoft.com/office/drawing/2014/main" id="{BA9886D9-B6B7-5D49-AEB9-AFC0BB9CD9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Green coding standards focus on developing software with practices that minimize energy consumption and environmental impact, promoting sustainability throughout the software lifecycle.</a:t>
            </a:r>
          </a:p>
        </p:txBody>
      </p:sp>
      <p:sp>
        <p:nvSpPr>
          <p:cNvPr id="300" name="Text Placeholder 299">
            <a:extLst>
              <a:ext uri="{FF2B5EF4-FFF2-40B4-BE49-F238E27FC236}">
                <a16:creationId xmlns:a16="http://schemas.microsoft.com/office/drawing/2014/main" id="{6E3DA1E8-1071-DA4F-B15A-B8C4D04ED94B}"/>
              </a:ext>
            </a:extLst>
          </p:cNvPr>
          <p:cNvSpPr>
            <a:spLocks noGrp="1"/>
          </p:cNvSpPr>
          <p:nvPr>
            <p:ph type="body" idx="34"/>
          </p:nvPr>
        </p:nvSpPr>
        <p:spPr/>
        <p:txBody>
          <a:bodyPr/>
          <a:lstStyle/>
          <a:p>
            <a:r>
              <a:rPr lang="en-US" dirty="0"/>
              <a:t>Green Coding Standards</a:t>
            </a:r>
          </a:p>
        </p:txBody>
      </p:sp>
      <p:sp>
        <p:nvSpPr>
          <p:cNvPr id="301" name="Text Placeholder 300">
            <a:extLst>
              <a:ext uri="{FF2B5EF4-FFF2-40B4-BE49-F238E27FC236}">
                <a16:creationId xmlns:a16="http://schemas.microsoft.com/office/drawing/2014/main" id="{5E5FEC2A-D114-234A-993E-D136899FE1E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Wind energy utilization involves harnessing the power of wind turbines to generate electricity, providing a renewable and sustainable energy source for powering cloud infrastructure.</a:t>
            </a:r>
          </a:p>
        </p:txBody>
      </p:sp>
      <p:sp>
        <p:nvSpPr>
          <p:cNvPr id="302" name="Text Placeholder 301">
            <a:extLst>
              <a:ext uri="{FF2B5EF4-FFF2-40B4-BE49-F238E27FC236}">
                <a16:creationId xmlns:a16="http://schemas.microsoft.com/office/drawing/2014/main" id="{54932BF7-A47E-994E-8D38-4B3A53B38E24}"/>
              </a:ext>
            </a:extLst>
          </p:cNvPr>
          <p:cNvSpPr>
            <a:spLocks noGrp="1"/>
          </p:cNvSpPr>
          <p:nvPr>
            <p:ph type="body" idx="36"/>
          </p:nvPr>
        </p:nvSpPr>
        <p:spPr/>
        <p:txBody>
          <a:bodyPr/>
          <a:lstStyle/>
          <a:p>
            <a:r>
              <a:rPr lang="en-US" dirty="0"/>
              <a:t>Wind Energy Utilization</a:t>
            </a:r>
          </a:p>
        </p:txBody>
      </p:sp>
      <p:sp>
        <p:nvSpPr>
          <p:cNvPr id="303" name="Text Placeholder 302">
            <a:extLst>
              <a:ext uri="{FF2B5EF4-FFF2-40B4-BE49-F238E27FC236}">
                <a16:creationId xmlns:a16="http://schemas.microsoft.com/office/drawing/2014/main" id="{297E64BC-E4C5-384E-A885-311532A07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Energy- efficient databases are optimized to consume less power by employing advanced indexing, optimized queries, and energy- aware data storage techniques.</a:t>
            </a:r>
          </a:p>
        </p:txBody>
      </p:sp>
      <p:sp>
        <p:nvSpPr>
          <p:cNvPr id="304" name="Text Placeholder 303">
            <a:extLst>
              <a:ext uri="{FF2B5EF4-FFF2-40B4-BE49-F238E27FC236}">
                <a16:creationId xmlns:a16="http://schemas.microsoft.com/office/drawing/2014/main" id="{56A69270-6AB8-3E49-9D29-BF18A8EC0901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/>
          <a:lstStyle/>
          <a:p>
            <a:r>
              <a:rPr lang="en-US" dirty="0"/>
              <a:t>Energy-Efficient Databases</a:t>
            </a:r>
          </a:p>
        </p:txBody>
      </p:sp>
    </p:spTree>
    <p:extLst>
      <p:ext uri="{BB962C8B-B14F-4D97-AF65-F5344CB8AC3E}">
        <p14:creationId xmlns:p14="http://schemas.microsoft.com/office/powerpoint/2010/main" val="109887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gle view of circuit shaped like a brain">
            <a:extLst>
              <a:ext uri="{FF2B5EF4-FFF2-40B4-BE49-F238E27FC236}">
                <a16:creationId xmlns:a16="http://schemas.microsoft.com/office/drawing/2014/main" id="{7766ADD9-2EF5-BA29-740C-5B22CBAE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58" r="18913" b="2"/>
          <a:stretch/>
        </p:blipFill>
        <p:spPr>
          <a:xfrm>
            <a:off x="-2946" y="10"/>
            <a:ext cx="6098946" cy="685799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CB5F3-E759-3E94-3281-40C22940F0F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487905" y="5286196"/>
            <a:ext cx="4179375" cy="356462"/>
          </a:xfrm>
        </p:spPr>
        <p:txBody>
          <a:bodyPr>
            <a:normAutofit/>
          </a:bodyPr>
          <a:lstStyle/>
          <a:p>
            <a:r>
              <a:rPr lang="en-IN" dirty="0"/>
              <a:t>Emerging Technologies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82493C-BBBC-55BA-7765-E04E44039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anchor="b">
            <a:normAutofit/>
          </a:bodyPr>
          <a:lstStyle/>
          <a:p>
            <a:r>
              <a:rPr lang="en-IN" sz="3000"/>
              <a:t>Future Directions in Sustainable Cloud Computing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BA13AA8-8081-9A0B-64C3-11EF8A236C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r>
              <a:rPr lang="en-IN" sz="4000" dirty="0"/>
              <a:t>Quantum Computing</a:t>
            </a:r>
          </a:p>
          <a:p>
            <a:pPr marL="0" indent="0">
              <a:buNone/>
            </a:pPr>
            <a:r>
              <a:rPr lang="en-US" sz="3200" dirty="0"/>
              <a:t>Quantum computing has the potential to revolutionize cloud computing by solving complex problems more efficiently than classical computers, thereby reducing energy consumption and improving sustainability.</a:t>
            </a:r>
          </a:p>
        </p:txBody>
      </p:sp>
    </p:spTree>
    <p:extLst>
      <p:ext uri="{BB962C8B-B14F-4D97-AF65-F5344CB8AC3E}">
        <p14:creationId xmlns:p14="http://schemas.microsoft.com/office/powerpoint/2010/main" val="3905393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26</TotalTime>
  <Words>600</Words>
  <Application>Microsoft Office PowerPoint</Application>
  <PresentationFormat>Widescreen</PresentationFormat>
  <Paragraphs>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Sagona ExtraLight</vt:lpstr>
      <vt:lpstr>Speak Pro</vt:lpstr>
      <vt:lpstr>Office Theme</vt:lpstr>
      <vt:lpstr>Sustainable Cloud ComputingBest Practices and Innovations</vt:lpstr>
      <vt:lpstr>Content slide</vt:lpstr>
      <vt:lpstr>Environmental Impact of Cloud Computing</vt:lpstr>
      <vt:lpstr>Carbon Footprint in Data Centers</vt:lpstr>
      <vt:lpstr>Carbon Footprint in Data Centers</vt:lpstr>
      <vt:lpstr>Sustainable Practices in Cloud Services</vt:lpstr>
      <vt:lpstr>Optimizing Resource Allocation</vt:lpstr>
      <vt:lpstr>Green Cloud Computing Innovations  Renewable Energy Initiatives:</vt:lpstr>
      <vt:lpstr>Future Directions in Sustainable Cloud Computing</vt:lpstr>
      <vt:lpstr>Case Study and Success Story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kunal bansal</dc:creator>
  <cp:lastModifiedBy>kunal bansal</cp:lastModifiedBy>
  <cp:revision>1</cp:revision>
  <dcterms:created xsi:type="dcterms:W3CDTF">2024-12-28T15:35:48Z</dcterms:created>
  <dcterms:modified xsi:type="dcterms:W3CDTF">2024-12-28T16:01:56Z</dcterms:modified>
</cp:coreProperties>
</file>